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439" r:id="rId8"/>
    <p:sldId id="489" r:id="rId9"/>
    <p:sldId id="441" r:id="rId10"/>
    <p:sldId id="451" r:id="rId11"/>
    <p:sldId id="370" r:id="rId12"/>
    <p:sldId id="272" r:id="rId13"/>
    <p:sldId id="464" r:id="rId14"/>
    <p:sldId id="486" r:id="rId15"/>
    <p:sldId id="469" r:id="rId16"/>
    <p:sldId id="488" r:id="rId17"/>
    <p:sldId id="401" r:id="rId18"/>
    <p:sldId id="403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8" r:id="rId32"/>
    <p:sldId id="355" r:id="rId33"/>
    <p:sldId id="342" r:id="rId34"/>
    <p:sldId id="427" r:id="rId35"/>
    <p:sldId id="429" r:id="rId36"/>
    <p:sldId id="430" r:id="rId37"/>
    <p:sldId id="434" r:id="rId38"/>
    <p:sldId id="436" r:id="rId39"/>
    <p:sldId id="437" r:id="rId40"/>
    <p:sldId id="352" r:id="rId41"/>
    <p:sldId id="363" r:id="rId42"/>
    <p:sldId id="368" r:id="rId43"/>
    <p:sldId id="364" r:id="rId44"/>
    <p:sldId id="341" r:id="rId45"/>
    <p:sldId id="365" r:id="rId46"/>
    <p:sldId id="408" r:id="rId47"/>
    <p:sldId id="366" r:id="rId48"/>
    <p:sldId id="358" r:id="rId49"/>
    <p:sldId id="357" r:id="rId50"/>
    <p:sldId id="360" r:id="rId51"/>
    <p:sldId id="367" r:id="rId52"/>
    <p:sldId id="466" r:id="rId53"/>
    <p:sldId id="409" r:id="rId54"/>
    <p:sldId id="415" r:id="rId55"/>
    <p:sldId id="487" r:id="rId56"/>
    <p:sldId id="412" r:id="rId57"/>
    <p:sldId id="418" r:id="rId58"/>
    <p:sldId id="475" r:id="rId59"/>
    <p:sldId id="481" r:id="rId60"/>
    <p:sldId id="482" r:id="rId61"/>
    <p:sldId id="483" r:id="rId62"/>
    <p:sldId id="485" r:id="rId63"/>
    <p:sldId id="476" r:id="rId64"/>
    <p:sldId id="410" r:id="rId65"/>
    <p:sldId id="423" r:id="rId66"/>
    <p:sldId id="424" r:id="rId67"/>
    <p:sldId id="463" r:id="rId68"/>
    <p:sldId id="462" r:id="rId69"/>
    <p:sldId id="371" r:id="rId70"/>
    <p:sldId id="372" r:id="rId71"/>
    <p:sldId id="373" r:id="rId72"/>
    <p:sldId id="30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F53"/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56" d="100"/>
          <a:sy n="56" d="100"/>
        </p:scale>
        <p:origin x="-2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74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smtClean="0"/>
            <a:t>RDF </a:t>
          </a:r>
          <a:r>
            <a:rPr lang="fr-FR" sz="1600" dirty="0" smtClean="0"/>
            <a:t>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20480A26-C384-EA4B-B0A0-41AF1A9C0ED2}" type="presOf" srcId="{55E77295-17CF-4D61-859A-8F21C837709B}" destId="{64C0320E-D333-4998-88CE-F9A92A51930B}" srcOrd="0" destOrd="1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99626109-FD6F-AD48-BF2F-EC16FAC8FCE5}" type="presOf" srcId="{648D392D-D63D-44E0-9BBA-F1C346EA0185}" destId="{64C0320E-D333-4998-88CE-F9A92A51930B}" srcOrd="0" destOrd="0" presId="urn:microsoft.com/office/officeart/2005/8/layout/chevron2"/>
    <dgm:cxn modelId="{4A8F0FED-CC39-C248-8EB1-EDD843CA2094}" type="presOf" srcId="{8A43E9E7-7D23-461F-B98D-168AF039D2CE}" destId="{AFBE26CB-5C4B-4A94-B78B-F39194918B3E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C4D29E4E-5530-094E-86D3-F8B53D4820B5}" type="presOf" srcId="{4C54EC25-8658-4DFE-8B79-28ACFA081CF1}" destId="{05F3D0BF-B2DA-4435-B947-1C0007BB3902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612FCA1B-FCE1-7D46-A0DB-102EAF05DB5F}" type="presOf" srcId="{39DA88E2-9591-4CE3-8692-B44C63D724D1}" destId="{61B070F1-A684-4C5D-9857-B960D619CCFD}" srcOrd="0" destOrd="0" presId="urn:microsoft.com/office/officeart/2005/8/layout/chevron2"/>
    <dgm:cxn modelId="{A17D6C27-464B-8940-8E50-2B3B6240D0F1}" type="presOf" srcId="{4E6F14E5-4F4A-4886-A21B-34D5E0C9EF0E}" destId="{D292D39B-21FC-4E17-B81C-EFBDC785F9ED}" srcOrd="0" destOrd="0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05E1C3B-0F53-D844-8699-9CAA9FCA8A81}" type="presOf" srcId="{F230B018-E282-4FE3-91CD-96A4CF23E9CA}" destId="{964096A2-DCDB-41DD-BCB7-5528E6E17D95}" srcOrd="0" destOrd="0" presId="urn:microsoft.com/office/officeart/2005/8/layout/chevron2"/>
    <dgm:cxn modelId="{00500C2B-7668-C946-B42A-6E312C713E17}" type="presOf" srcId="{56F268A6-1BE6-4C46-BA96-411BFEA1C0D8}" destId="{64C0320E-D333-4998-88CE-F9A92A51930B}" srcOrd="0" destOrd="2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639790D9-2C38-2D49-9426-BD2D6FEC5017}" type="presOf" srcId="{E997951F-36DA-4F05-AE58-09703DADF2A1}" destId="{0D389E4C-69E6-4D01-9E16-15A3A4EA2B2C}" srcOrd="0" destOrd="0" presId="urn:microsoft.com/office/officeart/2005/8/layout/chevron2"/>
    <dgm:cxn modelId="{25870378-822E-DC41-949B-D91BEF8E70AF}" type="presParOf" srcId="{05F3D0BF-B2DA-4435-B947-1C0007BB3902}" destId="{ABDD7677-B1A2-4108-B594-A8F84C26BC13}" srcOrd="0" destOrd="0" presId="urn:microsoft.com/office/officeart/2005/8/layout/chevron2"/>
    <dgm:cxn modelId="{FB1DD714-E568-8342-8BFF-42DC9A136588}" type="presParOf" srcId="{ABDD7677-B1A2-4108-B594-A8F84C26BC13}" destId="{0D389E4C-69E6-4D01-9E16-15A3A4EA2B2C}" srcOrd="0" destOrd="0" presId="urn:microsoft.com/office/officeart/2005/8/layout/chevron2"/>
    <dgm:cxn modelId="{10D6707C-5EB9-1549-A46B-E2E16648160B}" type="presParOf" srcId="{ABDD7677-B1A2-4108-B594-A8F84C26BC13}" destId="{64C0320E-D333-4998-88CE-F9A92A51930B}" srcOrd="1" destOrd="0" presId="urn:microsoft.com/office/officeart/2005/8/layout/chevron2"/>
    <dgm:cxn modelId="{F19B3742-EF40-CF4C-A368-4B3088545E72}" type="presParOf" srcId="{05F3D0BF-B2DA-4435-B947-1C0007BB3902}" destId="{CAB93644-A7B0-47DF-8A99-5413459A34A8}" srcOrd="1" destOrd="0" presId="urn:microsoft.com/office/officeart/2005/8/layout/chevron2"/>
    <dgm:cxn modelId="{4760C44E-6DD1-2346-9455-D28506364DF1}" type="presParOf" srcId="{05F3D0BF-B2DA-4435-B947-1C0007BB3902}" destId="{7B3AD562-C9D2-45E4-AD5B-8717AF01395B}" srcOrd="2" destOrd="0" presId="urn:microsoft.com/office/officeart/2005/8/layout/chevron2"/>
    <dgm:cxn modelId="{90EBE7D3-7241-C345-86A8-3176F43B4958}" type="presParOf" srcId="{7B3AD562-C9D2-45E4-AD5B-8717AF01395B}" destId="{AFBE26CB-5C4B-4A94-B78B-F39194918B3E}" srcOrd="0" destOrd="0" presId="urn:microsoft.com/office/officeart/2005/8/layout/chevron2"/>
    <dgm:cxn modelId="{E45A7C4C-BD64-884D-B159-4D2AC3B87537}" type="presParOf" srcId="{7B3AD562-C9D2-45E4-AD5B-8717AF01395B}" destId="{D292D39B-21FC-4E17-B81C-EFBDC785F9ED}" srcOrd="1" destOrd="0" presId="urn:microsoft.com/office/officeart/2005/8/layout/chevron2"/>
    <dgm:cxn modelId="{8288A49A-D9B1-1546-B5A0-8CC66FEAB67F}" type="presParOf" srcId="{05F3D0BF-B2DA-4435-B947-1C0007BB3902}" destId="{306B3574-7718-46B6-B392-BEE1FB1BFDDC}" srcOrd="3" destOrd="0" presId="urn:microsoft.com/office/officeart/2005/8/layout/chevron2"/>
    <dgm:cxn modelId="{B3E1B284-332E-414D-8D80-AF502C819D05}" type="presParOf" srcId="{05F3D0BF-B2DA-4435-B947-1C0007BB3902}" destId="{9BBC4E36-3C1D-41DC-BBBA-62196F408F0E}" srcOrd="4" destOrd="0" presId="urn:microsoft.com/office/officeart/2005/8/layout/chevron2"/>
    <dgm:cxn modelId="{4B012FDC-C9B4-404C-921D-F5923ED8C4D7}" type="presParOf" srcId="{9BBC4E36-3C1D-41DC-BBBA-62196F408F0E}" destId="{61B070F1-A684-4C5D-9857-B960D619CCFD}" srcOrd="0" destOrd="0" presId="urn:microsoft.com/office/officeart/2005/8/layout/chevron2"/>
    <dgm:cxn modelId="{18DA8AFD-4287-8247-B7A8-458C2E70F2E6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smtClean="0"/>
            <a:t>RDF </a:t>
          </a:r>
          <a:r>
            <a:rPr lang="fr-FR" sz="1600" kern="1200" dirty="0" smtClean="0"/>
            <a:t>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30/03/15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30/03/15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eovocab.org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recom.fr/~atemezin/work/frenchLOD.svg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://wiki.dbpedia.org/Datasets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lte-projects.umd.edu/Oliv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ata.lirmm.fr/ontologies/char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w3.org/2003/06/sw-vocab-status/ns%23:term_statu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7.png"/><Relationship Id="rId3" Type="http://schemas.openxmlformats.org/officeDocument/2006/relationships/hyperlink" Target="http://purl.org/NET/rdflicense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mementoweb.org/guide/rfc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w3.org/TR/ld-b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9.jpg"/><Relationship Id="rId5" Type="http://schemas.openxmlformats.org/officeDocument/2006/relationships/hyperlink" Target="https://flic.kr/p/pvwMSf" TargetMode="External"/><Relationship Id="rId6" Type="http://schemas.openxmlformats.org/officeDocument/2006/relationships/hyperlink" Target="https://flic.kr/p/dCPFrR" TargetMode="External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Geo-Spatial Government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rs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05" y="3284984"/>
            <a:ext cx="3918623" cy="298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25537"/>
            <a:ext cx="6625431" cy="5399087"/>
          </a:xfrm>
        </p:spPr>
        <p:txBody>
          <a:bodyPr/>
          <a:lstStyle/>
          <a:p>
            <a:r>
              <a:rPr lang="en-US" sz="2400" dirty="0" smtClean="0"/>
              <a:t>CRS: A </a:t>
            </a:r>
            <a:r>
              <a:rPr lang="en-US" sz="2400" dirty="0" smtClean="0"/>
              <a:t>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000" dirty="0" smtClean="0"/>
              <a:t>Hundred of CRSs: </a:t>
            </a:r>
            <a:r>
              <a:rPr lang="en-US" sz="2000" dirty="0"/>
              <a:t>(WGS84, ETRS89, etc.)</a:t>
            </a:r>
          </a:p>
          <a:p>
            <a:r>
              <a:rPr lang="en-US" sz="2000" dirty="0" smtClean="0"/>
              <a:t>Thousands of Projected CRSs</a:t>
            </a:r>
            <a:r>
              <a:rPr lang="en-US" sz="2000" dirty="0"/>
              <a:t>: (UTM, Lambert93, etc.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CRSs  in France (Metropolitan +Overseas)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>
            <a:off x="3599121" y="2837692"/>
            <a:ext cx="5869423" cy="3471628"/>
          </a:xfrm>
        </p:spPr>
      </p:pic>
      <p:sp>
        <p:nvSpPr>
          <p:cNvPr id="10" name="CuadroTexto 9"/>
          <p:cNvSpPr txBox="1"/>
          <p:nvPr/>
        </p:nvSpPr>
        <p:spPr>
          <a:xfrm>
            <a:off x="323849" y="1182338"/>
            <a:ext cx="856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CRSs</a:t>
            </a:r>
            <a:r>
              <a:rPr lang="es-ES" sz="2800" dirty="0" smtClean="0"/>
              <a:t> </a:t>
            </a:r>
            <a:r>
              <a:rPr lang="es-ES" sz="2800" dirty="0" err="1" smtClean="0"/>
              <a:t>coverage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RGF93) 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projections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</a:t>
            </a:r>
            <a:r>
              <a:rPr lang="es-ES" sz="2800" dirty="0" err="1" smtClean="0"/>
              <a:t>used</a:t>
            </a:r>
            <a:r>
              <a:rPr lang="es-ES" sz="2800" dirty="0" smtClean="0"/>
              <a:t> Lambert 93)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3 </a:t>
            </a:r>
            <a:r>
              <a:rPr lang="es-ES" sz="2800" dirty="0" err="1" smtClean="0"/>
              <a:t>different</a:t>
            </a:r>
            <a:r>
              <a:rPr lang="es-ES" sz="2800" dirty="0" smtClean="0"/>
              <a:t> </a:t>
            </a:r>
            <a:r>
              <a:rPr lang="es-ES" sz="2800" dirty="0" err="1" smtClean="0"/>
              <a:t>frameworks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41114" y="3573016"/>
            <a:ext cx="341987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The</a:t>
            </a:r>
            <a:r>
              <a:rPr lang="es-ES" sz="2800" dirty="0" smtClean="0"/>
              <a:t> Web </a:t>
            </a:r>
            <a:r>
              <a:rPr lang="es-ES" sz="2800" dirty="0" err="1" smtClean="0"/>
              <a:t>only</a:t>
            </a:r>
            <a:r>
              <a:rPr lang="es-ES" sz="2800" dirty="0" smtClean="0"/>
              <a:t> uses de facto </a:t>
            </a:r>
            <a:r>
              <a:rPr lang="es-ES" sz="2800" b="1" dirty="0" smtClean="0">
                <a:solidFill>
                  <a:srgbClr val="FF0000"/>
                </a:solidFill>
              </a:rPr>
              <a:t>WGS84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5928" y="4947451"/>
            <a:ext cx="403201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Publishers</a:t>
            </a:r>
            <a:r>
              <a:rPr lang="es-ES" sz="2800" dirty="0" smtClean="0"/>
              <a:t> </a:t>
            </a:r>
            <a:r>
              <a:rPr lang="es-ES" sz="2800" dirty="0" err="1" smtClean="0"/>
              <a:t>need</a:t>
            </a:r>
            <a:r>
              <a:rPr lang="es-ES" sz="2800" dirty="0" smtClean="0"/>
              <a:t> </a:t>
            </a:r>
            <a:r>
              <a:rPr lang="es-ES" sz="2800" dirty="0" err="1" smtClean="0"/>
              <a:t>converters</a:t>
            </a:r>
            <a:r>
              <a:rPr lang="es-ES" sz="2800" dirty="0" smtClean="0"/>
              <a:t>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their</a:t>
            </a:r>
            <a:r>
              <a:rPr lang="es-ES" sz="2800" dirty="0" smtClean="0"/>
              <a:t> data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41084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860" y="3933055"/>
            <a:ext cx="4319364" cy="243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642350" cy="5111750"/>
          </a:xfrm>
        </p:spPr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</a:t>
            </a:r>
            <a:r>
              <a:rPr lang="en-US" sz="2000" dirty="0" smtClean="0"/>
              <a:t>CRSs</a:t>
            </a:r>
          </a:p>
          <a:p>
            <a:pPr marL="457200" lvl="1" indent="0">
              <a:buNone/>
            </a:pPr>
            <a:r>
              <a:rPr lang="en-US" sz="2000" dirty="0" smtClean="0"/>
              <a:t> </a:t>
            </a:r>
            <a:r>
              <a:rPr lang="en-US" sz="2000" dirty="0" smtClean="0"/>
              <a:t>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0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REST </a:t>
            </a:r>
            <a:r>
              <a:rPr lang="en-US" dirty="0" smtClean="0"/>
              <a:t>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355958"/>
              </p:ext>
            </p:extLst>
          </p:nvPr>
        </p:nvGraphicFramePr>
        <p:xfrm>
          <a:off x="2050479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345282" y="10094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A web </a:t>
            </a:r>
            <a:r>
              <a:rPr lang="en-US" b="1" dirty="0"/>
              <a:t>based service to perform conversion between various </a:t>
            </a:r>
            <a:r>
              <a:rPr lang="en-US" b="1" dirty="0" smtClean="0"/>
              <a:t>CRSs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 dirty="0">
                <a:latin typeface="Eurostile LT Std" charset="0"/>
              </a:rPr>
              <a:t>Less structured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Represent categories of Points of Interest (POIs)</a:t>
            </a:r>
            <a:endParaRPr lang="en-US" sz="1800" dirty="0">
              <a:latin typeface="Eurostile LT Std" charset="0"/>
            </a:endParaRPr>
          </a:p>
          <a:p>
            <a:pPr lvl="1"/>
            <a:r>
              <a:rPr lang="en-US" dirty="0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 dirty="0">
                <a:latin typeface="Eurostile LT Std" charset="0"/>
              </a:rPr>
              <a:t>Need to express the semantics of the terms</a:t>
            </a:r>
            <a:endParaRPr lang="en-US" sz="2800" dirty="0">
              <a:latin typeface="Eurostile LT Std" charset="0"/>
            </a:endParaRPr>
          </a:p>
          <a:p>
            <a:r>
              <a:rPr lang="en-US" dirty="0">
                <a:latin typeface="Eurostile LT Std" charset="0"/>
              </a:rPr>
              <a:t>SKOS 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/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>
                <a:latin typeface="Courier New" charset="0"/>
                <a:cs typeface="Courier New" charset="0"/>
              </a:rPr>
              <a:t>skos:conceptScheme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Codes 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dirty="0">
                <a:latin typeface="Eurostile LT Std" charset="0"/>
              </a:rPr>
              <a:t>Few classes … BUT many codes</a:t>
            </a:r>
            <a:endParaRPr lang="en-US" sz="2800" dirty="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0" y="4453721"/>
            <a:ext cx="2776835" cy="18555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the Art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geom_typ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16" y="1080406"/>
            <a:ext cx="3184800" cy="24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 dirty="0">
                <a:latin typeface="Eurostile LT Std" charset="0"/>
              </a:rPr>
              <a:t>Obtained from NLP tools</a:t>
            </a:r>
          </a:p>
          <a:p>
            <a:r>
              <a:rPr lang="en-US" dirty="0">
                <a:latin typeface="Eurostile LT Std" charset="0"/>
              </a:rPr>
              <a:t>Classes in French</a:t>
            </a:r>
          </a:p>
          <a:p>
            <a:pPr lvl="1"/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/>
            <a:r>
              <a:rPr lang="en-US" dirty="0" smtClean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solidFill>
                  <a:srgbClr val="72BFC5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/>
            <a:r>
              <a:rPr lang="en-US" dirty="0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276872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1020663"/>
            <a:ext cx="4897239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</a:t>
            </a:r>
            <a:r>
              <a:rPr lang="en-US" sz="2400" dirty="0" smtClean="0">
                <a:latin typeface="Eurostile LT Std" charset="0"/>
              </a:rPr>
              <a:t>ontologies, 2 flat taxonomies</a:t>
            </a:r>
            <a:endParaRPr lang="en-US" sz="24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,Jaro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</a:t>
            </a:r>
            <a:r>
              <a:rPr lang="en-US" sz="2000" dirty="0" smtClean="0">
                <a:latin typeface="Eurostile LT Std" charset="0"/>
              </a:rPr>
              <a:t>Mean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Diagram 2"/>
          <p:cNvGraphicFramePr/>
          <p:nvPr>
            <p:extLst>
              <p:ext uri="{D42A27DB-BD31-4B8C-83A1-F6EECF244321}">
                <p14:modId xmlns:p14="http://schemas.microsoft.com/office/powerpoint/2010/main" val="1723855068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4499992" y="5466885"/>
            <a:ext cx="5328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i="1" dirty="0" smtClean="0">
                <a:latin typeface="Eurostile LT Std" charset="0"/>
              </a:rPr>
              <a:t>Specific alignments </a:t>
            </a:r>
            <a:r>
              <a:rPr lang="en-US" sz="1600" i="1" dirty="0">
                <a:latin typeface="Eurostile LT Std" charset="0"/>
              </a:rPr>
              <a:t>with </a:t>
            </a:r>
            <a:r>
              <a:rPr lang="en-US" sz="1600" i="1" dirty="0" err="1">
                <a:latin typeface="Eurostile LT Std" charset="0"/>
              </a:rPr>
              <a:t>GeoNames</a:t>
            </a:r>
            <a:r>
              <a:rPr lang="en-US" sz="1600" i="1" dirty="0">
                <a:latin typeface="Eurostile LT Std" charset="0"/>
              </a:rPr>
              <a:t> codes</a:t>
            </a:r>
            <a:endParaRPr lang="en-US" sz="1600" i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5" y="4518871"/>
            <a:ext cx="8893176" cy="2005754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</a:p>
          <a:p>
            <a:pPr marL="400050" lvl="1" indent="0"/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</a:p>
          <a:p>
            <a:pPr marL="400050" lvl="1" indent="0"/>
            <a:r>
              <a:rPr lang="en-US" sz="1800" dirty="0" err="1" smtClean="0">
                <a:latin typeface="Eurostile LT Std" charset="0"/>
              </a:rPr>
              <a:t>Schema.org</a:t>
            </a:r>
            <a:r>
              <a:rPr lang="en-US" sz="1800" dirty="0" smtClean="0">
                <a:latin typeface="Eurostile LT Std" charset="0"/>
              </a:rPr>
              <a:t> contains more specific terms</a:t>
            </a:r>
            <a:endParaRPr lang="es-ES" sz="32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95387"/>
              </p:ext>
            </p:extLst>
          </p:nvPr>
        </p:nvGraphicFramePr>
        <p:xfrm>
          <a:off x="323850" y="1128665"/>
          <a:ext cx="8642350" cy="32353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80783"/>
                <a:gridCol w="3778391"/>
                <a:gridCol w="1983176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Th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e stars of this presentation….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missGlobeMis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" y="1340768"/>
            <a:ext cx="723043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require </a:t>
            </a:r>
            <a:r>
              <a:rPr lang="en-US" sz="2000" dirty="0">
                <a:latin typeface="Eurostile LT Std" charset="0"/>
                <a:cs typeface="Courier New" charset="0"/>
              </a:rPr>
              <a:t>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Need to reuse part of a geometry (some requirements of IGN)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Vocabulary for 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</a:t>
            </a:r>
            <a:r>
              <a:rPr lang="en-US" sz="2400" dirty="0" smtClean="0"/>
              <a:t>CRS in RDF</a:t>
            </a:r>
            <a:endParaRPr lang="en-US" sz="2400" dirty="0" smtClean="0"/>
          </a:p>
          <a:p>
            <a:pPr lvl="1"/>
            <a:r>
              <a:rPr lang="en-US" sz="2000" dirty="0" smtClean="0"/>
              <a:t>Convert from XML data published by IGN France to </a:t>
            </a:r>
            <a:r>
              <a:rPr lang="en-US" sz="2000" dirty="0" smtClean="0"/>
              <a:t>RDF</a:t>
            </a:r>
          </a:p>
          <a:p>
            <a:pPr lvl="1"/>
            <a:r>
              <a:rPr lang="en-US" sz="2000" dirty="0" smtClean="0"/>
              <a:t>Unique URIs for each CRS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5" t="5039" b="-5039"/>
          <a:stretch/>
        </p:blipFill>
        <p:spPr>
          <a:xfrm>
            <a:off x="4280384" y="1124744"/>
            <a:ext cx="4900128" cy="5502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workflow for publishing 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844824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5832326" cy="1185908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SET of modular tools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for </a:t>
            </a:r>
            <a:r>
              <a:rPr lang="en-US" dirty="0" smtClean="0">
                <a:latin typeface="+mn-lt"/>
              </a:rPr>
              <a:t>“lifting”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dirty="0">
                <a:hlinkClick r:id="rId2"/>
              </a:rPr>
              <a:t>http://data.ign.fr/geofla</a:t>
            </a:r>
            <a:endParaRPr lang="en-US" sz="18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b="1" dirty="0">
                <a:hlinkClick r:id="rId3"/>
              </a:rPr>
              <a:t>http://data.ign.fr/topo</a:t>
            </a:r>
            <a:r>
              <a:rPr lang="es-ES" sz="1800" b="1" dirty="0"/>
              <a:t> </a:t>
            </a:r>
            <a:endParaRPr lang="en-US" sz="18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08067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>
                          <a:solidFill>
                            <a:srgbClr val="FF6600"/>
                          </a:solidFill>
                        </a:rPr>
                        <a:t>654</a:t>
                      </a:r>
                      <a:r>
                        <a:rPr lang="es-ES" dirty="0" smtClean="0"/>
                        <a:t>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radial-bano2rd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482" y="4512572"/>
            <a:ext cx="1944911" cy="175301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96396" y="4105759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729957"/>
              </p:ext>
            </p:extLst>
          </p:nvPr>
        </p:nvGraphicFramePr>
        <p:xfrm>
          <a:off x="2699792" y="1052736"/>
          <a:ext cx="6336705" cy="26911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3261"/>
                <a:gridCol w="763459"/>
                <a:gridCol w="839804"/>
                <a:gridCol w="763459"/>
                <a:gridCol w="839804"/>
                <a:gridCol w="752664"/>
                <a:gridCol w="774254"/>
              </a:tblGrid>
              <a:tr h="444119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</a:rPr>
                        <a:t>LGData</a:t>
                      </a:r>
                      <a:r>
                        <a:rPr lang="es-ES" sz="1600" u="none" strike="noStrike" dirty="0">
                          <a:effectLst/>
                        </a:rPr>
                        <a:t> </a:t>
                      </a:r>
                      <a:r>
                        <a:rPr lang="es-ES" sz="1600" u="none" strike="noStrike" dirty="0" err="1">
                          <a:effectLst/>
                        </a:rPr>
                        <a:t>Amenities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Paris (248052)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err="1" smtClean="0">
                          <a:effectLst/>
                        </a:rPr>
                        <a:t>Marseille</a:t>
                      </a:r>
                      <a:r>
                        <a:rPr lang="es-ES" sz="1600" u="none" strike="noStrike" dirty="0" smtClean="0">
                          <a:effectLst/>
                        </a:rPr>
                        <a:t> (401404)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smtClean="0">
                          <a:effectLst/>
                        </a:rPr>
                        <a:t>Lyon (89061)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5907"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#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%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#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%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#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%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Shop (778680)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21171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2.71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8556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1.098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3049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0.391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Restaurant (260675)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13567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5.204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2654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1.018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1882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0.721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PostOffice (87731)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971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1.106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555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0.632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173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0.197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School (318287)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883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0.277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411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0.129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197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0.061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Parking (250516)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735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0.293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625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0.24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210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0.083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335907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PlaceOfWorship (357445)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272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0.076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193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0.053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31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0.008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PublicBuilding (26735)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97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0.362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64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0.239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21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0.078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Building (22283)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0.022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0.053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renchCloud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52" y="1466479"/>
            <a:ext cx="5689684" cy="3888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5"/>
              </a:rPr>
              <a:t>DBPedia</a:t>
            </a:r>
            <a:r>
              <a:rPr lang="en-US" sz="2400" dirty="0" smtClean="0">
                <a:hlinkClick r:id="rId5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pic>
        <p:nvPicPr>
          <p:cNvPr id="9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0" y="4316934"/>
            <a:ext cx="4129736" cy="2075953"/>
          </a:xfrm>
        </p:spPr>
      </p:pic>
      <p:sp>
        <p:nvSpPr>
          <p:cNvPr id="3" name="Rectángulo 2"/>
          <p:cNvSpPr/>
          <p:nvPr/>
        </p:nvSpPr>
        <p:spPr>
          <a:xfrm>
            <a:off x="4207082" y="5544390"/>
            <a:ext cx="4936918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latin typeface="+mn-lt"/>
              </a:rPr>
              <a:t>"</a:t>
            </a:r>
            <a:r>
              <a:rPr lang="es-ES" sz="2000" dirty="0" err="1">
                <a:latin typeface="+mn-lt"/>
              </a:rPr>
              <a:t>if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you</a:t>
            </a:r>
            <a:r>
              <a:rPr lang="es-ES" sz="2000" dirty="0">
                <a:latin typeface="+mn-lt"/>
              </a:rPr>
              <a:t> use </a:t>
            </a:r>
            <a:r>
              <a:rPr lang="es-ES" sz="2000" dirty="0" err="1">
                <a:latin typeface="+mn-lt"/>
              </a:rPr>
              <a:t>our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Linked</a:t>
            </a:r>
            <a:r>
              <a:rPr lang="es-ES" sz="2000" dirty="0">
                <a:latin typeface="+mn-lt"/>
              </a:rPr>
              <a:t> Data </a:t>
            </a:r>
            <a:r>
              <a:rPr lang="es-ES" sz="2000" dirty="0" err="1">
                <a:latin typeface="+mn-lt"/>
              </a:rPr>
              <a:t>please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let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us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know</a:t>
            </a:r>
            <a:r>
              <a:rPr lang="es-ES" sz="2000" dirty="0">
                <a:latin typeface="+mn-lt"/>
              </a:rPr>
              <a:t>, </a:t>
            </a:r>
            <a:r>
              <a:rPr lang="es-ES" sz="2000" dirty="0" err="1">
                <a:latin typeface="+mn-lt"/>
              </a:rPr>
              <a:t>or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  <a:cs typeface="+mn-cs"/>
              </a:rPr>
              <a:t>we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might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switch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it</a:t>
            </a:r>
            <a:r>
              <a:rPr lang="es-ES" sz="2000" dirty="0">
                <a:latin typeface="+mn-lt"/>
              </a:rPr>
              <a:t> off." (OS)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89" y="2420888"/>
            <a:ext cx="1131647" cy="13670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95399" y="3901435"/>
            <a:ext cx="1210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BUT …</a:t>
            </a:r>
            <a:endParaRPr lang="es-E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Visualizations Matters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323849" y="980728"/>
            <a:ext cx="8569325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/>
              <a:t>for the Semantic Web; </a:t>
            </a:r>
            <a:endParaRPr lang="en-US" sz="2400" dirty="0" smtClean="0"/>
          </a:p>
          <a:p>
            <a:r>
              <a:rPr lang="en-US" sz="2400" dirty="0" smtClean="0"/>
              <a:t>ask </a:t>
            </a:r>
            <a:r>
              <a:rPr lang="en-US" sz="2400" dirty="0"/>
              <a:t>what </a:t>
            </a:r>
            <a:r>
              <a:rPr lang="en-US" sz="2400" dirty="0"/>
              <a:t>the Semantic Web can do for you!” (D. </a:t>
            </a:r>
            <a:r>
              <a:rPr lang="en-US" sz="2400" dirty="0" err="1"/>
              <a:t>Karger</a:t>
            </a:r>
            <a:r>
              <a:rPr lang="en-US" sz="2400" dirty="0"/>
              <a:t>, MIT CSAIL) –</a:t>
            </a:r>
          </a:p>
          <a:p>
            <a:endParaRPr lang="en-US" sz="2400" dirty="0" smtClean="0"/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2996952"/>
            <a:ext cx="7127776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r>
              <a:rPr lang="es-ES" sz="2800" dirty="0"/>
              <a:t> </a:t>
            </a:r>
            <a:r>
              <a:rPr lang="es-ES" sz="2800" dirty="0" err="1"/>
              <a:t>InfoVis</a:t>
            </a:r>
            <a:r>
              <a:rPr lang="es-ES" sz="2800" dirty="0"/>
              <a:t> </a:t>
            </a:r>
            <a:r>
              <a:rPr lang="es-ES" sz="2800" dirty="0" err="1"/>
              <a:t>tools</a:t>
            </a:r>
            <a:r>
              <a:rPr lang="es-ES" sz="2800" dirty="0"/>
              <a:t> </a:t>
            </a:r>
            <a:endParaRPr lang="es-ES" sz="2800" dirty="0" smtClean="0"/>
          </a:p>
          <a:p>
            <a:r>
              <a:rPr lang="es-ES" sz="2800" dirty="0" smtClean="0"/>
              <a:t>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 smtClean="0"/>
              <a:t>technologies</a:t>
            </a:r>
            <a:r>
              <a:rPr lang="es-ES" sz="2800" dirty="0" smtClean="0"/>
              <a:t>? </a:t>
            </a:r>
            <a:endParaRPr lang="es-ES" sz="2800" dirty="0"/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776" y="3645024"/>
            <a:ext cx="2016224" cy="27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Visualization </a:t>
            </a:r>
            <a:r>
              <a:rPr lang="en-US" dirty="0" smtClean="0"/>
              <a:t>Categories </a:t>
            </a:r>
            <a:r>
              <a:rPr lang="en-US" dirty="0" smtClean="0"/>
              <a:t>in </a:t>
            </a:r>
            <a:r>
              <a:rPr lang="en-US" dirty="0" err="1" smtClean="0"/>
              <a:t>Govn’t</a:t>
            </a:r>
            <a:r>
              <a:rPr lang="en-US" dirty="0" smtClean="0"/>
              <a:t> </a:t>
            </a:r>
            <a:r>
              <a:rPr lang="en-US" dirty="0" smtClean="0"/>
              <a:t>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13 applications from UK </a:t>
            </a:r>
            <a:r>
              <a:rPr lang="en-US" dirty="0" smtClean="0"/>
              <a:t>(7), USA (3) and France (3</a:t>
            </a:r>
            <a:r>
              <a:rPr lang="en-US" dirty="0" smtClean="0"/>
              <a:t>).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Domain</a:t>
            </a:r>
            <a:r>
              <a:rPr lang="en-US" dirty="0" smtClean="0"/>
              <a:t>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Different </a:t>
            </a:r>
            <a:r>
              <a:rPr lang="en-US" dirty="0" smtClean="0"/>
              <a:t>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</a:t>
            </a:r>
            <a:r>
              <a:rPr lang="en-US" dirty="0" smtClean="0">
                <a:cs typeface="Courier New" pitchFamily="49" charset="0"/>
              </a:rPr>
              <a:t>available </a:t>
            </a:r>
            <a:r>
              <a:rPr lang="en-US" dirty="0" smtClean="0">
                <a:cs typeface="Courier New" pitchFamily="49" charset="0"/>
              </a:rPr>
              <a:t>views </a:t>
            </a:r>
            <a:r>
              <a:rPr lang="en-US" dirty="0" smtClean="0">
                <a:cs typeface="Courier New" pitchFamily="49" charset="0"/>
              </a:rPr>
              <a:t>(</a:t>
            </a:r>
            <a:r>
              <a:rPr lang="en-US" dirty="0" smtClean="0">
                <a:cs typeface="Courier New" pitchFamily="49" charset="0"/>
              </a:rPr>
              <a:t>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</a:t>
            </a:r>
            <a:r>
              <a:rPr lang="en-US" dirty="0" smtClean="0">
                <a:cs typeface="Courier New" pitchFamily="49" charset="0"/>
              </a:rPr>
              <a:t>representing resources</a:t>
            </a:r>
            <a:endParaRPr lang="en-US" dirty="0" smtClean="0"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Licenses </a:t>
            </a:r>
            <a:r>
              <a:rPr lang="en-US" dirty="0" smtClean="0">
                <a:cs typeface="Courier New" pitchFamily="49" charset="0"/>
              </a:rPr>
              <a:t>and business value</a:t>
            </a:r>
            <a:endParaRPr lang="en-US" dirty="0" smtClean="0">
              <a:cs typeface="Courier New" pitchFamily="49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matters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57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</a:t>
            </a:r>
            <a:r>
              <a:rPr lang="en-US" dirty="0" smtClean="0"/>
              <a:t>events websites. 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reuses terms of </a:t>
            </a:r>
            <a:r>
              <a:rPr lang="en-US" dirty="0" smtClean="0"/>
              <a:t>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19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800" dirty="0" smtClean="0">
                <a:ea typeface="ＭＳ Ｐゴシック" pitchFamily="34" charset="-128"/>
              </a:rPr>
              <a:t>Developing Applications: </a:t>
            </a:r>
            <a:br>
              <a:rPr lang="en-US" sz="2800" dirty="0" smtClean="0">
                <a:ea typeface="ＭＳ Ｐゴシック" pitchFamily="34" charset="-128"/>
              </a:rPr>
            </a:br>
            <a:r>
              <a:rPr lang="en-US" sz="2800" dirty="0" smtClean="0">
                <a:ea typeface="ＭＳ Ｐゴシック" pitchFamily="34" charset="-128"/>
              </a:rPr>
              <a:t>from specific to generic approach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800" dirty="0">
                <a:ea typeface="ＭＳ Ｐゴシック" pitchFamily="34" charset="-128"/>
              </a:rPr>
              <a:t>Developing Applications</a:t>
            </a:r>
            <a:r>
              <a:rPr lang="en-US" sz="2800" dirty="0" smtClean="0">
                <a:ea typeface="ＭＳ Ｐゴシック" pitchFamily="34" charset="-128"/>
              </a:rPr>
              <a:t>:</a:t>
            </a:r>
            <a:br>
              <a:rPr lang="en-US" sz="2800" dirty="0" smtClean="0">
                <a:ea typeface="ＭＳ Ｐゴシック" pitchFamily="34" charset="-128"/>
              </a:rPr>
            </a:br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n-US" sz="2800" dirty="0">
                <a:ea typeface="ＭＳ Ｐゴシック" pitchFamily="34" charset="-128"/>
              </a:rPr>
              <a:t>from specific to </a:t>
            </a:r>
            <a:r>
              <a:rPr lang="en-US" sz="2800" dirty="0" smtClean="0">
                <a:ea typeface="ＭＳ Ｐゴシック" pitchFamily="34" charset="-128"/>
              </a:rPr>
              <a:t>generic approach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800" dirty="0" smtClean="0">
                <a:ea typeface="ＭＳ Ｐゴシック" pitchFamily="34" charset="-128"/>
              </a:rPr>
              <a:t>Developing Applications:</a:t>
            </a:r>
            <a:br>
              <a:rPr lang="en-US" sz="2800" dirty="0" smtClean="0">
                <a:ea typeface="ＭＳ Ｐゴシック" pitchFamily="34" charset="-128"/>
              </a:rPr>
            </a:br>
            <a:r>
              <a:rPr lang="en-US" sz="2800" dirty="0" smtClean="0">
                <a:ea typeface="ＭＳ Ｐゴシック" pitchFamily="34" charset="-128"/>
              </a:rPr>
              <a:t> from specific to generic approach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4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2564904"/>
            <a:ext cx="8642350" cy="21328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5900" dirty="0" smtClean="0">
                <a:solidFill>
                  <a:srgbClr val="FF6600"/>
                </a:solidFill>
              </a:rPr>
              <a:t>Best Practices for metadata in vocabularies </a:t>
            </a:r>
            <a:endParaRPr lang="en-US" sz="59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89" r="-12489"/>
          <a:stretch/>
        </p:blipFill>
        <p:spPr>
          <a:xfrm>
            <a:off x="3598826" y="3038129"/>
            <a:ext cx="5530548" cy="3271191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 rot="20183877">
            <a:off x="293199" y="4357779"/>
            <a:ext cx="4776982" cy="830997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Towards a global </a:t>
            </a:r>
            <a:r>
              <a:rPr lang="en-US" dirty="0" smtClean="0"/>
              <a:t>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388763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Proposal: LIVE 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600" dirty="0" smtClean="0"/>
              <a:t>Managing Data updates and versioning</a:t>
            </a:r>
          </a:p>
          <a:p>
            <a:pPr lvl="1">
              <a:defRPr/>
            </a:pPr>
            <a:r>
              <a:rPr lang="en-US" dirty="0" smtClean="0"/>
              <a:t>Versioning: integrate </a:t>
            </a:r>
            <a:r>
              <a:rPr lang="en-US" dirty="0" smtClean="0">
                <a:hlinkClick r:id="rId3"/>
              </a:rPr>
              <a:t>Memento</a:t>
            </a:r>
            <a:r>
              <a:rPr lang="en-US" dirty="0" smtClean="0"/>
              <a:t> protocol?</a:t>
            </a:r>
          </a:p>
          <a:p>
            <a:pPr lvl="1">
              <a:defRPr/>
            </a:pPr>
            <a:r>
              <a:rPr lang="en-US" dirty="0" err="1" smtClean="0"/>
              <a:t>Spatio</a:t>
            </a:r>
            <a:r>
              <a:rPr lang="en-US" dirty="0" smtClean="0"/>
              <a:t>-temporal evolution in URIs</a:t>
            </a:r>
          </a:p>
          <a:p>
            <a:pPr>
              <a:defRPr/>
            </a:pPr>
            <a:r>
              <a:rPr lang="en-US" sz="2600" dirty="0" smtClean="0"/>
              <a:t>Multiple representation: need for metadata?</a:t>
            </a:r>
          </a:p>
          <a:p>
            <a:pPr lvl="1">
              <a:defRPr/>
            </a:pPr>
            <a:r>
              <a:rPr lang="en-US" dirty="0" smtClean="0"/>
              <a:t>Level of detail</a:t>
            </a:r>
          </a:p>
          <a:p>
            <a:pPr lvl="1">
              <a:defRPr/>
            </a:pPr>
            <a:r>
              <a:rPr lang="en-US" dirty="0" smtClean="0"/>
              <a:t>Geometry modeling rules and reasoning</a:t>
            </a:r>
          </a:p>
          <a:p>
            <a:pPr>
              <a:defRPr/>
            </a:pPr>
            <a:r>
              <a:rPr lang="en-US" sz="2600" dirty="0" smtClean="0"/>
              <a:t>Tracking Provenance of </a:t>
            </a:r>
            <a:r>
              <a:rPr lang="en-US" sz="2600" dirty="0" err="1" smtClean="0"/>
              <a:t>geodata</a:t>
            </a:r>
            <a:endParaRPr lang="en-US" sz="2600" dirty="0" smtClean="0"/>
          </a:p>
          <a:p>
            <a:pPr lvl="1">
              <a:defRPr/>
            </a:pPr>
            <a:r>
              <a:rPr lang="en-US" dirty="0" smtClean="0"/>
              <a:t>To ensure quality of published dataset</a:t>
            </a:r>
          </a:p>
          <a:p>
            <a:pPr lvl="1">
              <a:defRPr/>
            </a:pPr>
            <a:r>
              <a:rPr lang="en-US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600" dirty="0" smtClean="0"/>
              <a:t>Visualizations</a:t>
            </a:r>
          </a:p>
          <a:p>
            <a:pPr lvl="1">
              <a:defRPr/>
            </a:pPr>
            <a:r>
              <a:rPr lang="en-US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dirty="0" smtClean="0"/>
              <a:t>Investigate the “</a:t>
            </a:r>
            <a:r>
              <a:rPr lang="en-US" b="1" i="1" dirty="0" smtClean="0"/>
              <a:t>importance</a:t>
            </a:r>
            <a:r>
              <a:rPr lang="en-US" dirty="0" smtClean="0"/>
              <a:t>” of a category in dataset</a:t>
            </a:r>
          </a:p>
          <a:p>
            <a:pPr lvl="1">
              <a:defRPr/>
            </a:pPr>
            <a:r>
              <a:rPr lang="en-US" dirty="0" smtClean="0"/>
              <a:t>Provide a </a:t>
            </a:r>
            <a:r>
              <a:rPr lang="en-US" dirty="0"/>
              <a:t>u</a:t>
            </a:r>
            <a:r>
              <a:rPr lang="en-US" dirty="0" smtClean="0"/>
              <a:t>ser evaluation </a:t>
            </a:r>
          </a:p>
          <a:p>
            <a:pPr>
              <a:defRPr/>
            </a:pPr>
            <a:r>
              <a:rPr lang="en-US" sz="2600" dirty="0" smtClean="0"/>
              <a:t>Metadata </a:t>
            </a:r>
            <a:r>
              <a:rPr lang="en-US" sz="2600" dirty="0"/>
              <a:t>management</a:t>
            </a:r>
          </a:p>
          <a:p>
            <a:pPr lvl="1">
              <a:defRPr/>
            </a:pPr>
            <a:r>
              <a:rPr lang="en-US" sz="2300" dirty="0" smtClean="0"/>
              <a:t>Foster </a:t>
            </a:r>
            <a:r>
              <a:rPr lang="en-US" sz="2300" dirty="0"/>
              <a:t>and support current effort towards a more sustainable governance of vocabularies</a:t>
            </a:r>
            <a:r>
              <a:rPr lang="en-US" sz="2300" dirty="0" smtClean="0"/>
              <a:t>.</a:t>
            </a:r>
          </a:p>
          <a:p>
            <a:pPr lvl="1">
              <a:defRPr/>
            </a:pPr>
            <a:r>
              <a:rPr lang="en-US" sz="2300" dirty="0"/>
              <a:t>Compare (P)IC with other graph-based ranking </a:t>
            </a:r>
            <a:br>
              <a:rPr lang="en-US" sz="2300" dirty="0"/>
            </a:br>
            <a:r>
              <a:rPr lang="en-US" sz="2300" dirty="0"/>
              <a:t>(e.g. </a:t>
            </a:r>
            <a:r>
              <a:rPr lang="en-US" sz="2300" dirty="0" err="1"/>
              <a:t>pagerank</a:t>
            </a:r>
            <a:r>
              <a:rPr lang="en-US" sz="2300" dirty="0"/>
              <a:t>)</a:t>
            </a:r>
          </a:p>
          <a:p>
            <a:pPr lvl="1">
              <a:defRPr/>
            </a:pPr>
            <a:r>
              <a:rPr lang="en-US" sz="2300" dirty="0"/>
              <a:t>Investigate the dependency ranking </a:t>
            </a:r>
            <a:r>
              <a:rPr lang="en-US" sz="2300" dirty="0" smtClean="0"/>
              <a:t>between </a:t>
            </a:r>
            <a:r>
              <a:rPr lang="en-US" sz="2300" dirty="0"/>
              <a:t>vocabularies</a:t>
            </a:r>
          </a:p>
          <a:p>
            <a:pPr marL="457200" lvl="1" indent="0">
              <a:buNone/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1772816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852936"/>
            <a:ext cx="1910080" cy="168656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043608" y="4971544"/>
            <a:ext cx="4172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 err="1" smtClean="0"/>
              <a:t>Credits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Photo</a:t>
            </a:r>
            <a:r>
              <a:rPr lang="es-ES" b="1" u="sng" dirty="0" smtClean="0"/>
              <a:t>: </a:t>
            </a:r>
          </a:p>
          <a:p>
            <a:r>
              <a:rPr lang="es-ES" dirty="0" smtClean="0"/>
              <a:t>Bridge: </a:t>
            </a:r>
            <a:r>
              <a:rPr lang="es-ES" dirty="0" err="1" smtClean="0"/>
              <a:t>Flickr</a:t>
            </a:r>
            <a:r>
              <a:rPr lang="es-ES" dirty="0" smtClean="0"/>
              <a:t> at </a:t>
            </a: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://flic.kr/p/</a:t>
            </a:r>
            <a:r>
              <a:rPr lang="es-ES" dirty="0" smtClean="0">
                <a:hlinkClick r:id="rId5"/>
              </a:rPr>
              <a:t>pvwMSf</a:t>
            </a:r>
            <a:endParaRPr lang="es-ES" dirty="0" smtClean="0"/>
          </a:p>
          <a:p>
            <a:r>
              <a:rPr lang="es-ES" dirty="0"/>
              <a:t>RDF triples: </a:t>
            </a:r>
            <a:r>
              <a:rPr lang="es-ES" dirty="0">
                <a:hlinkClick r:id="rId6"/>
              </a:rPr>
              <a:t>https://flic.kr/p/</a:t>
            </a:r>
            <a:r>
              <a:rPr lang="es-ES" dirty="0" smtClean="0">
                <a:hlinkClick r:id="rId6"/>
              </a:rPr>
              <a:t>dCPFrR</a:t>
            </a:r>
            <a:r>
              <a:rPr lang="es-ES" dirty="0" smtClean="0"/>
              <a:t> </a:t>
            </a:r>
            <a:endParaRPr lang="es-E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</a:t>
            </a:r>
            <a:r>
              <a:rPr lang="en-US" dirty="0" smtClean="0"/>
              <a:t>publication </a:t>
            </a:r>
            <a:r>
              <a:rPr lang="en-US" dirty="0" smtClean="0"/>
              <a:t>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75512" y="11016"/>
            <a:ext cx="8642350" cy="118573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 smtClean="0">
                <a:solidFill>
                  <a:srgbClr val="FF0000"/>
                </a:solidFill>
              </a:rPr>
              <a:t>Semantic Publication of Geospatial Data</a:t>
            </a:r>
            <a:endParaRPr lang="en-US" sz="6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G</a:t>
            </a:r>
            <a:r>
              <a:rPr lang="en-US" dirty="0" smtClean="0"/>
              <a:t>eospatial Objects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/>
              <a:t> </a:t>
            </a:r>
            <a:r>
              <a:rPr lang="es-ES" sz="3600" dirty="0" smtClean="0"/>
              <a:t>and</a:t>
            </a:r>
            <a:r>
              <a:rPr lang="es-ES" sz="3600" dirty="0" smtClean="0"/>
              <a:t> </a:t>
            </a:r>
            <a:r>
              <a:rPr lang="es-ES" sz="3600" dirty="0" err="1" smtClean="0"/>
              <a:t>Geometry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err="1" smtClean="0"/>
              <a:t>within</a:t>
            </a:r>
            <a:r>
              <a:rPr lang="es-ES" sz="3600" dirty="0" smtClean="0"/>
              <a:t> a </a:t>
            </a:r>
            <a:r>
              <a:rPr lang="es-ES" sz="3600" b="1" dirty="0" smtClean="0"/>
              <a:t>CRS.</a:t>
            </a:r>
            <a:endParaRPr lang="es-ES" sz="3600" b="1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52" y="4739070"/>
            <a:ext cx="5238552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7976"/>
            <a:ext cx="3712939" cy="248114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62275</TotalTime>
  <Words>5862</Words>
  <Application>Microsoft Macintosh PowerPoint</Application>
  <PresentationFormat>Presentación en pantalla (4:3)</PresentationFormat>
  <Paragraphs>986</Paragraphs>
  <Slides>67</Slides>
  <Notes>47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Government Data on the Semantic Web</vt:lpstr>
      <vt:lpstr>The stars of this presentation….</vt:lpstr>
      <vt:lpstr>Geospatial data: why it matters</vt:lpstr>
      <vt:lpstr>GeoData on the LOD Cloud</vt:lpstr>
      <vt:lpstr>French IGN- Reference Geodata</vt:lpstr>
      <vt:lpstr>Research Questions</vt:lpstr>
      <vt:lpstr>Outline</vt:lpstr>
      <vt:lpstr>Presentación de PowerPoint</vt:lpstr>
      <vt:lpstr>Modeling Geospatial Objects</vt:lpstr>
      <vt:lpstr>Coordinate Reference Systems (CRS)</vt:lpstr>
      <vt:lpstr>CRSs  in France (Metropolitan +Overseas)</vt:lpstr>
      <vt:lpstr>CRS Converters and Limitations</vt:lpstr>
      <vt:lpstr>Solution: REST converter service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Why Visualizations Matters</vt:lpstr>
      <vt:lpstr>Visualization Categories in Govn’t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Developing Applications:  from specific to generic approach</vt:lpstr>
      <vt:lpstr>Developing Applications:  from specific to generic approach</vt:lpstr>
      <vt:lpstr>Developing Applications:  from specific to generic approach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Presentación de PowerPoint</vt:lpstr>
      <vt:lpstr>W3C Govn’t LD Best Practices</vt:lpstr>
      <vt:lpstr>LOV in a Nutshell : http://lov.okfn.org/dataset/lov/</vt:lpstr>
      <vt:lpstr>Focus on vocabularies: Disambiguating Vocabulary Prefixes</vt:lpstr>
      <vt:lpstr>Towards a global use of prefixes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810</cp:revision>
  <cp:lastPrinted>2015-03-30T17:13:41Z</cp:lastPrinted>
  <dcterms:created xsi:type="dcterms:W3CDTF">2011-10-20T08:47:25Z</dcterms:created>
  <dcterms:modified xsi:type="dcterms:W3CDTF">2015-03-31T21:44:38Z</dcterms:modified>
  <cp:category>Linked Data;IGN;geodata</cp:category>
</cp:coreProperties>
</file>